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da651028dfa4dcc" /><Relationship Type="http://schemas.openxmlformats.org/officeDocument/2006/relationships/extended-properties" Target="/docProps/app.xml" Id="R807dfc4d43844d49" /><Relationship Type="http://schemas.openxmlformats.org/officeDocument/2006/relationships/officeDocument" Target="/ppt/presentation.xml" Id="Rddc8f6a7f611414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ceab09432e54e14"/>
  </p:sldMasterIdLst>
  <p:notesMasterIdLst>
    <p:notesMasterId xmlns:r="http://schemas.openxmlformats.org/officeDocument/2006/relationships" r:id="R564062f6e155478a"/>
  </p:notesMasterIdLst>
  <p:sldIdLst>
    <p:sldId xmlns:r="http://schemas.openxmlformats.org/officeDocument/2006/relationships" id="256" r:id="Rcd64d652b486429f"/>
    <p:sldId xmlns:r="http://schemas.openxmlformats.org/officeDocument/2006/relationships" id="257" r:id="R32001c12fd8641ee"/>
    <p:sldId xmlns:r="http://schemas.openxmlformats.org/officeDocument/2006/relationships" id="258" r:id="R24429157cfdf4c50"/>
    <p:sldId xmlns:r="http://schemas.openxmlformats.org/officeDocument/2006/relationships" id="259" r:id="R7ca837f83bf54f5a"/>
    <p:sldId xmlns:r="http://schemas.openxmlformats.org/officeDocument/2006/relationships" id="260" r:id="R4c47f285ace3478a"/>
    <p:sldId xmlns:r="http://schemas.openxmlformats.org/officeDocument/2006/relationships" id="261" r:id="R0c74bc384e0f4a74"/>
    <p:sldId xmlns:r="http://schemas.openxmlformats.org/officeDocument/2006/relationships" id="262" r:id="R848f8ef130d941a8"/>
    <p:sldId xmlns:r="http://schemas.openxmlformats.org/officeDocument/2006/relationships" id="263" r:id="R743627157f794196"/>
    <p:sldId xmlns:r="http://schemas.openxmlformats.org/officeDocument/2006/relationships" id="264" r:id="R0bc66f309bb34af0"/>
    <p:sldId xmlns:r="http://schemas.openxmlformats.org/officeDocument/2006/relationships" id="265" r:id="R85d0d8d1a30f4a9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942a9a1335546ee" /><Relationship Type="http://schemas.openxmlformats.org/officeDocument/2006/relationships/slideMaster" Target="/ppt/slideMasters/slideMaster1.xml" Id="R1ceab09432e54e14" /><Relationship Type="http://schemas.openxmlformats.org/officeDocument/2006/relationships/notesMaster" Target="/ppt/notesMasters/notesMaster1.xml" Id="R564062f6e155478a" /><Relationship Type="http://schemas.openxmlformats.org/officeDocument/2006/relationships/presProps" Target="/ppt/presProps.xml" Id="R350127e3bcfa479b" /><Relationship Type="http://schemas.openxmlformats.org/officeDocument/2006/relationships/tableStyles" Target="/ppt/tableStyles.xml" Id="Rb293c8d307b14ddb" /><Relationship Type="http://schemas.openxmlformats.org/officeDocument/2006/relationships/slide" Target="/ppt/slides/slide1.xml" Id="Rcd64d652b486429f" /><Relationship Type="http://schemas.openxmlformats.org/officeDocument/2006/relationships/slide" Target="/ppt/slides/slide2.xml" Id="R32001c12fd8641ee" /><Relationship Type="http://schemas.openxmlformats.org/officeDocument/2006/relationships/slide" Target="/ppt/slides/slide3.xml" Id="R24429157cfdf4c50" /><Relationship Type="http://schemas.openxmlformats.org/officeDocument/2006/relationships/slide" Target="/ppt/slides/slide4.xml" Id="R7ca837f83bf54f5a" /><Relationship Type="http://schemas.openxmlformats.org/officeDocument/2006/relationships/slide" Target="/ppt/slides/slide5.xml" Id="R4c47f285ace3478a" /><Relationship Type="http://schemas.openxmlformats.org/officeDocument/2006/relationships/slide" Target="/ppt/slides/slide6.xml" Id="R0c74bc384e0f4a74" /><Relationship Type="http://schemas.openxmlformats.org/officeDocument/2006/relationships/slide" Target="/ppt/slides/slide7.xml" Id="R848f8ef130d941a8" /><Relationship Type="http://schemas.openxmlformats.org/officeDocument/2006/relationships/slide" Target="/ppt/slides/slide8.xml" Id="R743627157f794196" /><Relationship Type="http://schemas.openxmlformats.org/officeDocument/2006/relationships/slide" Target="/ppt/slides/slide9.xml" Id="R0bc66f309bb34af0" /><Relationship Type="http://schemas.openxmlformats.org/officeDocument/2006/relationships/slide" Target="/ppt/slides/slide10.xml" Id="R85d0d8d1a30f4a9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a67f5787e32498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316e0dce72a448d" /><Relationship Type="http://schemas.openxmlformats.org/officeDocument/2006/relationships/notesMaster" Target="/ppt/notesMasters/notesMaster1.xml" Id="R037a7bc0a695439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557435d9bc245ae" /><Relationship Type="http://schemas.openxmlformats.org/officeDocument/2006/relationships/notesMaster" Target="/ppt/notesMasters/notesMaster1.xml" Id="R20b0cdd89da24f8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d6bffcc2b86419b" /><Relationship Type="http://schemas.openxmlformats.org/officeDocument/2006/relationships/notesMaster" Target="/ppt/notesMasters/notesMaster1.xml" Id="R0f4a61b2e2364ee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8b184745cb14bda" /><Relationship Type="http://schemas.openxmlformats.org/officeDocument/2006/relationships/notesMaster" Target="/ppt/notesMasters/notesMaster1.xml" Id="R89fed9b4ba1a49d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644c6bfbccd4b80" /><Relationship Type="http://schemas.openxmlformats.org/officeDocument/2006/relationships/notesMaster" Target="/ppt/notesMasters/notesMaster1.xml" Id="Racf70904e397459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2c9cf6a24964ad2" /><Relationship Type="http://schemas.openxmlformats.org/officeDocument/2006/relationships/notesMaster" Target="/ppt/notesMasters/notesMaster1.xml" Id="Rc5922f0b7064417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1e1b0d4817f42ff" /><Relationship Type="http://schemas.openxmlformats.org/officeDocument/2006/relationships/notesMaster" Target="/ppt/notesMasters/notesMaster1.xml" Id="R4498d75de7ee4cc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df9245742cd4d7f" /><Relationship Type="http://schemas.openxmlformats.org/officeDocument/2006/relationships/notesMaster" Target="/ppt/notesMasters/notesMaster1.xml" Id="R894867b3a6ed404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288dfbc356e4d1c" /><Relationship Type="http://schemas.openxmlformats.org/officeDocument/2006/relationships/notesMaster" Target="/ppt/notesMasters/notesMaster1.xml" Id="R6f8e98a2486048f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1f6ca1f126c454e" /><Relationship Type="http://schemas.openxmlformats.org/officeDocument/2006/relationships/notesMaster" Target="/ppt/notesMasters/notesMaster1.xml" Id="R9d1dc4ecfd6045c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Ιστορικό: C:/Users/sitis/OneDrive/Υπολογιστής/ΜΑΓΕΙΡΕΥΤΟ/ΕΓΓΡΑΦΑ ΓΙΑ ΠΩΛΗΣΕΙΣ/paroysiash cook&amp;maitre.docx</a:t>
            </a:r>
          </a:p>
          <a:p xmlns:a="http://schemas.openxmlformats.org/drawingml/2006/main">
            <a:r>
              <a:t>Φωτογραφία: ιδιόκτητο αρχείο FOTO SALATES/20220115_080336.jpg.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Έναρξη δραστηριοτήτων: C:/Users/sitis/OneDrive/Υπολογιστής/ΜΑΓΕΙΡΕΥΤΟ/ΕΓΓΡΑΦΑ ΓΙΑ ΠΩΛΗΣΕΙΣ/paroysiash cook&amp;maitre.docx</a:t>
            </a:r>
          </a:p>
          <a:p xmlns:a="http://schemas.openxmlformats.org/drawingml/2006/main">
            <a:r>
              <a:t>300+ πελάτες στην Ελλάδα και στο εξωτερικό: δήλωση του χρήστη, 15/10/2026.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Πρόγραμμα 4 επιλογών: υφιστάμενη εταιρική παρουσίαση και ιστοσελίδα. Φωτογραφία παραγωγής από αρχείο χρήστη 20170804_143830.jpg.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11 επιλογές και συστατικά: υφιστάμενη ιστοσελίδα και κατάλογος εταιρείας. Φωτογραφία: FOTO SALATES/20220115_080554.jpg.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Φωτογραφία χρήστη: Camera Roll/20261013_183959.jpg. Προμήθεια πίτσας: υφιστάμενη ιστοσελίδα και επιβεβαίωση χρήστη.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Μορφές διάθεσης: έντυπο Μαγειρευτό για Όλους και ρητή διευκρίνιση του χρήστη 15/10/2026. Δεν μεταφέρονται παλαιές γενικές υποσχέσεις διάρκειας ζωής.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Τομείς πελατών: ρητή δήλωση του χρήστη στις 15/10/2026. Φωτογραφία: Camera Roll/20261013_183846.jpg.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Ατομικό πακέτο, σαλάτα, ψωμί και 4 επιλογές: εταιρική παρουσίαση COOK@MAITRE στον φάκελο Εταιρική Σίτιση. Κινηματογραφικές παραγωγές: δήλωση χρήστη.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Διαδικασία δειγματισμού: υφιστάμενη ιστοσελίδα. Φωτογραφία: Camera Roll/20261013_174019.jpg.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Στοιχεία επικοινωνίας: χρήστης και προηγούμενη εταιρική παρουσίαση. Φωτογραφία: Camera Roll/20261013_080336.jpg.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b669e0c32604b76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edcf4585c2d4698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824f362119e4231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2ba623c13e7453c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481edca48d34752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49db788dd2f430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DB5E1C7-AB62-49A3-89B8-B75B9EE1F3E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3A1E7471-5A77-4C5E-B5A6-53CC85C00192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37036D81-9168-4388-9B4B-058DEA5413D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DB70537-DF91-443B-93C5-4E5B20C84F6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3CC11FBE-B357-4040-B693-2E6061B522F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D58ABEB8-36C6-4986-BB34-986A0DB019A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1D45522-0FE6-48BA-8CAF-A46D150B9D3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C29E6A00-C55F-45FF-9BB2-D184BE3F0544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1797857-97F3-48A1-AD4C-46432ADD9C2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F9818E9-DFF9-4841-95D9-77B512E4098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a7c6252cbfa4ba3" /><Relationship Type="http://schemas.openxmlformats.org/officeDocument/2006/relationships/slideLayout" Target="/ppt/slideLayouts/slideLayout1.xml" Id="Rb3dfbe5ea91146e6" /><Relationship Type="http://schemas.openxmlformats.org/officeDocument/2006/relationships/slideLayout" Target="/ppt/slideLayouts/slideLayout2.xml" Id="R5041482534b64158" /><Relationship Type="http://schemas.openxmlformats.org/officeDocument/2006/relationships/slideLayout" Target="/ppt/slideLayouts/slideLayout3.xml" Id="R09398f33de1f4dd5" /><Relationship Type="http://schemas.openxmlformats.org/officeDocument/2006/relationships/slideLayout" Target="/ppt/slideLayouts/slideLayout4.xml" Id="R604da737aa5e403e" /><Relationship Type="http://schemas.openxmlformats.org/officeDocument/2006/relationships/slideLayout" Target="/ppt/slideLayouts/slideLayout5.xml" Id="R054e4630d44e4a91" /><Relationship Type="http://schemas.openxmlformats.org/officeDocument/2006/relationships/slideLayout" Target="/ppt/slideLayouts/slideLayout6.xml" Id="R3de10a8c5c884ce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3dfbe5ea91146e6"/>
    <p:sldLayoutId xmlns:r="http://schemas.openxmlformats.org/officeDocument/2006/relationships" id="2147483650" r:id="R5041482534b64158"/>
    <p:sldLayoutId xmlns:r="http://schemas.openxmlformats.org/officeDocument/2006/relationships" id="2147483651" r:id="R09398f33de1f4dd5"/>
    <p:sldLayoutId xmlns:r="http://schemas.openxmlformats.org/officeDocument/2006/relationships" id="2147483652" r:id="R604da737aa5e403e"/>
    <p:sldLayoutId xmlns:r="http://schemas.openxmlformats.org/officeDocument/2006/relationships" id="2147483653" r:id="R054e4630d44e4a91"/>
    <p:sldLayoutId xmlns:r="http://schemas.openxmlformats.org/officeDocument/2006/relationships" id="2147483654" r:id="R3de10a8c5c884ce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b9d9ad166304ede" /><Relationship Type="http://schemas.openxmlformats.org/officeDocument/2006/relationships/image" Target="/ppt/media/image.jpeg" Id="R1000be2cb55a4757" /><Relationship Type="http://schemas.openxmlformats.org/officeDocument/2006/relationships/notesSlide" Target="/ppt/notesSlides/notesSlide1.xml" Id="R22d1fd380edc455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6f7683640ad4a32" /><Relationship Type="http://schemas.openxmlformats.org/officeDocument/2006/relationships/notesSlide" Target="/ppt/notesSlides/notesSlide2.xml" Id="R72985bed6b2c46e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5d8377c14444def" /><Relationship Type="http://schemas.openxmlformats.org/officeDocument/2006/relationships/image" Target="/ppt/media/image2.jpeg" Id="R92029879b11c4fd3" /><Relationship Type="http://schemas.openxmlformats.org/officeDocument/2006/relationships/notesSlide" Target="/ppt/notesSlides/notesSlide3.xml" Id="Rc7c67637b5b4431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8f4124209314618" /><Relationship Type="http://schemas.openxmlformats.org/officeDocument/2006/relationships/image" Target="/ppt/media/image3.jpeg" Id="Re27953c05923449a" /><Relationship Type="http://schemas.openxmlformats.org/officeDocument/2006/relationships/notesSlide" Target="/ppt/notesSlides/notesSlide4.xml" Id="R20e57c9611a3403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4e4433b2df14591" /><Relationship Type="http://schemas.openxmlformats.org/officeDocument/2006/relationships/image" Target="/ppt/media/image4.jpeg" Id="R21274f5820b24e1d" /><Relationship Type="http://schemas.openxmlformats.org/officeDocument/2006/relationships/notesSlide" Target="/ppt/notesSlides/notesSlide5.xml" Id="R896bba7c2c514ae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96d32da652b45fd" /><Relationship Type="http://schemas.openxmlformats.org/officeDocument/2006/relationships/notesSlide" Target="/ppt/notesSlides/notesSlide6.xml" Id="R90ad6018fda2486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75ad9a8ac214621" /><Relationship Type="http://schemas.openxmlformats.org/officeDocument/2006/relationships/image" Target="/ppt/media/image5.jpeg" Id="R927f1432fd9e4e78" /><Relationship Type="http://schemas.openxmlformats.org/officeDocument/2006/relationships/notesSlide" Target="/ppt/notesSlides/notesSlide7.xml" Id="Rac46ba1d5a8849e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549159ef96b4fdb" /><Relationship Type="http://schemas.openxmlformats.org/officeDocument/2006/relationships/notesSlide" Target="/ppt/notesSlides/notesSlide8.xml" Id="Rc1184e6ef03e43b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10dad4574424003" /><Relationship Type="http://schemas.openxmlformats.org/officeDocument/2006/relationships/image" Target="/ppt/media/image6.jpeg" Id="R48dfe6fb709c410d" /><Relationship Type="http://schemas.openxmlformats.org/officeDocument/2006/relationships/notesSlide" Target="/ppt/notesSlides/notesSlide9.xml" Id="R630f39d94b24469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39a9e01101742e3" /><Relationship Type="http://schemas.openxmlformats.org/officeDocument/2006/relationships/image" Target="/ppt/media/image7.jpeg" Id="R93b18788af114fd5" /><Relationship Type="http://schemas.openxmlformats.org/officeDocument/2006/relationships/notesSlide" Target="/ppt/notesSlides/notesSlide10.xml" Id="R13b7377f4c344fd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5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450C18-4AE2-4B56-AAB7-AB09F1013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A46A4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25" b="1">
                <a:solidFill>
                  <a:srgbClr val="A46A4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A46A45"/>
                </a:solidFill>
                <a:latin typeface="Arial"/>
                <a:ea typeface="Arial"/>
                <a:cs typeface="Arial"/>
              </a:rPr>
              <a:t>COOK@MAITRE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04219B-D352-4DCC-817A-AB31E2239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619125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8665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58665D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8665D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F495074-284D-40BB-83E3-075A75FFAA7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00be2cb55a4757"/>
          <a:srcRect xmlns:a="http://schemas.openxmlformats.org/drawingml/2006/main" l="20818" t="0" r="2081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0"/>
            <a:ext cx="5334000" cy="68580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B0A16A-86D2-42BB-AE73-47D8DD4BF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38250"/>
            <a:ext cx="5619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1">
                <a:solidFill>
                  <a:srgbClr val="A46A4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A46A45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A46A45"/>
                </a:solidFill>
                <a:latin typeface="Arial"/>
                <a:ea typeface="Arial"/>
                <a:cs typeface="Arial"/>
              </a:rPr>
              <a:t>ΕΤΑΙΡΙΚΗ ΠΑΡΟΥΣΙΑΣΗ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1DDA16-2039-4C09-AE19-1F2DE8934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81200"/>
            <a:ext cx="60960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800" b="1">
                <a:solidFill>
                  <a:srgbClr val="193C3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4800" b="1">
                <a:solidFill>
                  <a:srgbClr val="193C32"/>
                </a:solidFill>
                <a:latin typeface="Arial"/>
                <a:ea typeface="Arial"/>
                <a:cs typeface="Arial"/>
              </a:defRPr>
            </a:pPr>
            <a:r>
              <a:rPr sz="4800" b="1">
                <a:solidFill>
                  <a:srgbClr val="193C32"/>
                </a:solidFill>
                <a:latin typeface="Arial"/>
                <a:ea typeface="Arial"/>
                <a:cs typeface="Arial"/>
              </a:rPr>
              <a:t>Φαγητό που</a:t>
            </a:r>
          </a:p>
          <a:p xmlns:a="http://schemas.openxmlformats.org/drawingml/2006/main">
            <a:pPr>
              <a:defRPr sz="4800" b="1">
                <a:solidFill>
                  <a:srgbClr val="193C32"/>
                </a:solidFill>
                <a:latin typeface="Arial"/>
                <a:ea typeface="Arial"/>
                <a:cs typeface="Arial"/>
              </a:defRPr>
            </a:pPr>
            <a:r>
              <a:rPr sz="4800" b="1">
                <a:solidFill>
                  <a:srgbClr val="193C32"/>
                </a:solidFill>
                <a:latin typeface="Arial"/>
                <a:ea typeface="Arial"/>
                <a:cs typeface="Arial"/>
              </a:rPr>
              <a:t>θυμίζει σπίτι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D0439B-300B-49E8-B116-64F92E7BB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610100"/>
            <a:ext cx="5619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93C3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193C32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C32"/>
                </a:solidFill>
                <a:latin typeface="Arial"/>
                <a:ea typeface="Arial"/>
                <a:cs typeface="Arial"/>
              </a:rPr>
              <a:t>Μαγειρευτά, σαλάτες και πίτσες</a:t>
            </a:r>
          </a:p>
          <a:p xmlns:a="http://schemas.openxmlformats.org/drawingml/2006/main">
            <a:pPr>
              <a:defRPr sz="2175" b="0">
                <a:solidFill>
                  <a:srgbClr val="193C32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C32"/>
                </a:solidFill>
                <a:latin typeface="Arial"/>
                <a:ea typeface="Arial"/>
                <a:cs typeface="Arial"/>
              </a:rPr>
              <a:t>για επαγγελματίες και ομάδες.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C2E4C5-3BFC-463F-9F06-C0E40EF70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943600"/>
            <a:ext cx="428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1">
                <a:solidFill>
                  <a:srgbClr val="A46A4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A46A4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A46A45"/>
                </a:solidFill>
                <a:latin typeface="Arial"/>
                <a:ea typeface="Arial"/>
                <a:cs typeface="Arial"/>
              </a:rPr>
              <a:t>Από το 1992</a:t>
            </a:r>
          </a:p>
        </p:txBody>
      </p:sp>
    </p:spTree>
    <p:extLst>
      <p:ext uri="{BB962C8B-B14F-4D97-AF65-F5344CB8AC3E}">
        <p14:creationId xmlns:p14="http://schemas.microsoft.com/office/powerpoint/2010/main" val="184940755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193C3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3F1B719-9A50-48CA-B9C8-685996123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DBC4A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25" b="1">
                <a:solidFill>
                  <a:srgbClr val="DBC4A8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DBC4A8"/>
                </a:solidFill>
                <a:latin typeface="Arial"/>
                <a:ea typeface="Arial"/>
                <a:cs typeface="Arial"/>
              </a:rPr>
              <a:t>COOK@MAITRE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E8E678-918D-4E7F-B9C8-0D081A014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619125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DBC4A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DBC4A8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DBC4A8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6D31E0-AC0C-409C-8D1F-0426C6243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2050"/>
            <a:ext cx="9525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1">
                <a:solidFill>
                  <a:srgbClr val="F5F1E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F5F1E8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F5F1E8"/>
                </a:solidFill>
                <a:latin typeface="Arial"/>
                <a:ea typeface="Arial"/>
                <a:cs typeface="Arial"/>
              </a:rPr>
              <a:t>Η εταιρεία μας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DF7D11-D294-48BC-BBAC-86A66E687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43150"/>
            <a:ext cx="43815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400" b="1">
                <a:solidFill>
                  <a:srgbClr val="D5AE7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8400" b="1">
                <a:solidFill>
                  <a:srgbClr val="D5AE7F"/>
                </a:solidFill>
                <a:latin typeface="Arial"/>
                <a:ea typeface="Arial"/>
                <a:cs typeface="Arial"/>
              </a:defRPr>
            </a:pPr>
            <a:r>
              <a:rPr sz="8400" b="1">
                <a:solidFill>
                  <a:srgbClr val="D5AE7F"/>
                </a:solidFill>
                <a:latin typeface="Arial"/>
                <a:ea typeface="Arial"/>
                <a:cs typeface="Arial"/>
              </a:rPr>
              <a:t>1992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9A06C2-8216-49E3-A40F-2E4358BF8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895725"/>
            <a:ext cx="4381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F5F1E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F5F1E8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F5F1E8"/>
                </a:solidFill>
                <a:latin typeface="Arial"/>
                <a:ea typeface="Arial"/>
                <a:cs typeface="Arial"/>
              </a:rPr>
              <a:t>Η αρχή στο Γαλάτσι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AA8CFE-BAEE-47AE-89AB-93DB93BBE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52950"/>
            <a:ext cx="4857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D6DFD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D6DFD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D6DFD7"/>
                </a:solidFill>
                <a:latin typeface="Arial"/>
                <a:ea typeface="Arial"/>
                <a:cs typeface="Arial"/>
              </a:rPr>
              <a:t>Η δραστηριότητά μας στη σίτιση</a:t>
            </a:r>
          </a:p>
          <a:p xmlns:a="http://schemas.openxmlformats.org/drawingml/2006/main">
            <a:pPr>
              <a:defRPr sz="2025" b="0">
                <a:solidFill>
                  <a:srgbClr val="D6DFD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D6DFD7"/>
                </a:solidFill>
                <a:latin typeface="Arial"/>
                <a:ea typeface="Arial"/>
                <a:cs typeface="Arial"/>
              </a:rPr>
              <a:t>ξεκίνησε τον Σεπτέμβριο του 1992,</a:t>
            </a:r>
          </a:p>
          <a:p xmlns:a="http://schemas.openxmlformats.org/drawingml/2006/main">
            <a:pPr>
              <a:defRPr sz="2025" b="0">
                <a:solidFill>
                  <a:srgbClr val="D6DFD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D6DFD7"/>
                </a:solidFill>
                <a:latin typeface="Arial"/>
                <a:ea typeface="Arial"/>
                <a:cs typeface="Arial"/>
              </a:rPr>
              <a:t>με αγάπη για το ελληνικό φαγητό.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7FCB91-6FD7-4DF9-A149-80A7461A1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343150"/>
            <a:ext cx="43815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400" b="1">
                <a:solidFill>
                  <a:srgbClr val="D5AE7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8400" b="1">
                <a:solidFill>
                  <a:srgbClr val="D5AE7F"/>
                </a:solidFill>
                <a:latin typeface="Arial"/>
                <a:ea typeface="Arial"/>
                <a:cs typeface="Arial"/>
              </a:defRPr>
            </a:pPr>
            <a:r>
              <a:rPr sz="8400" b="1">
                <a:solidFill>
                  <a:srgbClr val="D5AE7F"/>
                </a:solidFill>
                <a:latin typeface="Arial"/>
                <a:ea typeface="Arial"/>
                <a:cs typeface="Arial"/>
              </a:rPr>
              <a:t>300+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0AE87E-09D4-4E90-B222-B4E8F5F4B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3895725"/>
            <a:ext cx="4381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F5F1E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F5F1E8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F5F1E8"/>
                </a:solidFill>
                <a:latin typeface="Arial"/>
                <a:ea typeface="Arial"/>
                <a:cs typeface="Arial"/>
              </a:rPr>
              <a:t>πελάτες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0E2E9A0-E39F-4D80-A642-6D3CA5465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4552950"/>
            <a:ext cx="4572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D6DFD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D6DFD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D6DFD7"/>
                </a:solidFill>
                <a:latin typeface="Arial"/>
                <a:ea typeface="Arial"/>
                <a:cs typeface="Arial"/>
              </a:rPr>
              <a:t>Συνεργασία με περισσότερους από</a:t>
            </a:r>
          </a:p>
          <a:p xmlns:a="http://schemas.openxmlformats.org/drawingml/2006/main">
            <a:pPr>
              <a:defRPr sz="2025" b="0">
                <a:solidFill>
                  <a:srgbClr val="D6DFD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D6DFD7"/>
                </a:solidFill>
                <a:latin typeface="Arial"/>
                <a:ea typeface="Arial"/>
                <a:cs typeface="Arial"/>
              </a:rPr>
              <a:t>300 πελάτες στην Ελλάδα</a:t>
            </a:r>
          </a:p>
          <a:p xmlns:a="http://schemas.openxmlformats.org/drawingml/2006/main">
            <a:pPr>
              <a:defRPr sz="2025" b="0">
                <a:solidFill>
                  <a:srgbClr val="D6DFD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D6DFD7"/>
                </a:solidFill>
                <a:latin typeface="Arial"/>
                <a:ea typeface="Arial"/>
                <a:cs typeface="Arial"/>
              </a:rPr>
              <a:t>και στο εξωτερικό.</a:t>
            </a:r>
          </a:p>
        </p:txBody>
      </p:sp>
    </p:spTree>
    <p:extLst>
      <p:ext uri="{BB962C8B-B14F-4D97-AF65-F5344CB8AC3E}">
        <p14:creationId xmlns:p14="http://schemas.microsoft.com/office/powerpoint/2010/main" val="10432655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5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791803-427D-41B1-A190-2FB050574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A46A4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25" b="1">
                <a:solidFill>
                  <a:srgbClr val="A46A4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A46A45"/>
                </a:solidFill>
                <a:latin typeface="Arial"/>
                <a:ea typeface="Arial"/>
                <a:cs typeface="Arial"/>
              </a:rPr>
              <a:t>COOK@MAITRE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587155-F1C7-4DC8-9E1B-AC0C0368C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619125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8665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58665D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8665D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501EB8A-8A19-4BCA-ACC1-1B9E952BC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43000"/>
            <a:ext cx="5619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193C3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93C32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93C32"/>
                </a:solidFill>
                <a:latin typeface="Arial"/>
                <a:ea typeface="Arial"/>
                <a:cs typeface="Arial"/>
              </a:rPr>
              <a:t>Μαγειρευτά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C32267-DD9E-4E89-A2A0-00F924B3A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81225"/>
            <a:ext cx="47625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75" b="1">
                <a:solidFill>
                  <a:srgbClr val="A46A4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75" b="1">
                <a:solidFill>
                  <a:srgbClr val="A46A45"/>
                </a:solidFill>
                <a:latin typeface="Arial"/>
                <a:ea typeface="Arial"/>
                <a:cs typeface="Arial"/>
              </a:defRPr>
            </a:pPr>
            <a:r>
              <a:rPr sz="3375" b="1">
                <a:solidFill>
                  <a:srgbClr val="A46A45"/>
                </a:solidFill>
                <a:latin typeface="Arial"/>
                <a:ea typeface="Arial"/>
                <a:cs typeface="Arial"/>
              </a:rPr>
              <a:t>4 επιλογές φαγητού</a:t>
            </a:r>
          </a:p>
          <a:p xmlns:a="http://schemas.openxmlformats.org/drawingml/2006/main">
            <a:pPr>
              <a:defRPr sz="3375" b="1">
                <a:solidFill>
                  <a:srgbClr val="A46A45"/>
                </a:solidFill>
                <a:latin typeface="Arial"/>
                <a:ea typeface="Arial"/>
                <a:cs typeface="Arial"/>
              </a:defRPr>
            </a:pPr>
            <a:r>
              <a:rPr sz="3375" b="1">
                <a:solidFill>
                  <a:srgbClr val="A46A45"/>
                </a:solidFill>
                <a:latin typeface="Arial"/>
                <a:ea typeface="Arial"/>
                <a:cs typeface="Arial"/>
              </a:rPr>
              <a:t>κάθε ημέρα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27DDFE-07BF-4018-B130-5A9F1ECD8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790950"/>
            <a:ext cx="50482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193C3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93C32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C32"/>
                </a:solidFill>
                <a:latin typeface="Arial"/>
                <a:ea typeface="Arial"/>
                <a:cs typeface="Arial"/>
              </a:rPr>
              <a:t>Οργανωμένο μενού με λαδερά, όσπρια,</a:t>
            </a:r>
          </a:p>
          <a:p xmlns:a="http://schemas.openxmlformats.org/drawingml/2006/main">
            <a:pPr>
              <a:defRPr sz="2025" b="0">
                <a:solidFill>
                  <a:srgbClr val="193C32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C32"/>
                </a:solidFill>
                <a:latin typeface="Arial"/>
                <a:ea typeface="Arial"/>
                <a:cs typeface="Arial"/>
              </a:rPr>
              <a:t>πιάτα με κιμά, κοτόπουλο, κρέας ή ψάρι,</a:t>
            </a:r>
          </a:p>
          <a:p xmlns:a="http://schemas.openxmlformats.org/drawingml/2006/main">
            <a:pPr>
              <a:defRPr sz="2025" b="0">
                <a:solidFill>
                  <a:srgbClr val="193C32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C32"/>
                </a:solidFill>
                <a:latin typeface="Arial"/>
                <a:ea typeface="Arial"/>
                <a:cs typeface="Arial"/>
              </a:rPr>
              <a:t>σύμφωνα με το πρόγραμμα.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EE9943-DF3F-4FD8-B3B9-6436758E2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381625"/>
            <a:ext cx="5143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58665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58665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8665D"/>
                </a:solidFill>
                <a:latin typeface="Arial"/>
                <a:ea typeface="Arial"/>
                <a:cs typeface="Arial"/>
              </a:rPr>
              <a:t>Για την καθημερινή προσφορά</a:t>
            </a:r>
          </a:p>
          <a:p xmlns:a="http://schemas.openxmlformats.org/drawingml/2006/main">
            <a:pPr>
              <a:defRPr sz="1875" b="0">
                <a:solidFill>
                  <a:srgbClr val="58665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8665D"/>
                </a:solidFill>
                <a:latin typeface="Arial"/>
                <a:ea typeface="Arial"/>
                <a:cs typeface="Arial"/>
              </a:rPr>
              <a:t>του καταστήματος ή της ομάδας σας.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481E17-23C5-47C2-A99A-C51002055B5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029879b11c4fd3"/>
          <a:srcRect xmlns:a="http://schemas.openxmlformats.org/drawingml/2006/main" l="0" t="4137" r="0" b="413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86500" y="1047750"/>
            <a:ext cx="5295900" cy="48577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2077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5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6AF787-527F-4D79-89D9-DC867B8C8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A46A4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25" b="1">
                <a:solidFill>
                  <a:srgbClr val="A46A4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A46A45"/>
                </a:solidFill>
                <a:latin typeface="Arial"/>
                <a:ea typeface="Arial"/>
                <a:cs typeface="Arial"/>
              </a:rPr>
              <a:t>COOK@MAITRE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C42577-DBC8-41AA-8499-B30EE5743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619125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8665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58665D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8665D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23D6C2-9B9B-46CF-A7E4-6B5E5AD94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33475"/>
            <a:ext cx="5238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193C3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93C32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93C32"/>
                </a:solidFill>
                <a:latin typeface="Arial"/>
                <a:ea typeface="Arial"/>
                <a:cs typeface="Arial"/>
              </a:rPr>
              <a:t>Σαλάτες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71AE11-9CC3-4D8A-AB1A-38A1142F6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09800"/>
            <a:ext cx="50482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A46A4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A46A4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A46A45"/>
                </a:solidFill>
                <a:latin typeface="Arial"/>
                <a:ea typeface="Arial"/>
                <a:cs typeface="Arial"/>
              </a:rPr>
              <a:t>11 επιλογές</a:t>
            </a:r>
          </a:p>
          <a:p xmlns:a="http://schemas.openxmlformats.org/drawingml/2006/main">
            <a:pPr>
              <a:defRPr sz="3300" b="1">
                <a:solidFill>
                  <a:srgbClr val="A46A4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A46A45"/>
                </a:solidFill>
                <a:latin typeface="Arial"/>
                <a:ea typeface="Arial"/>
                <a:cs typeface="Arial"/>
              </a:rPr>
              <a:t>για τη βιτρίνα σας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321BE8-1C42-445E-8BB8-08A6FED98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95725"/>
            <a:ext cx="490537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193C3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93C32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C32"/>
                </a:solidFill>
                <a:latin typeface="Arial"/>
                <a:ea typeface="Arial"/>
                <a:cs typeface="Arial"/>
              </a:rPr>
              <a:t>Σαλάτες με λαχανικά, όσπρια, ζυμαρικά,</a:t>
            </a:r>
          </a:p>
          <a:p xmlns:a="http://schemas.openxmlformats.org/drawingml/2006/main">
            <a:pPr>
              <a:defRPr sz="2025" b="0">
                <a:solidFill>
                  <a:srgbClr val="193C32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C32"/>
                </a:solidFill>
                <a:latin typeface="Arial"/>
                <a:ea typeface="Arial"/>
                <a:cs typeface="Arial"/>
              </a:rPr>
              <a:t>κοτόπουλο ή ψάρι, με διαφορετικούς</a:t>
            </a:r>
          </a:p>
          <a:p xmlns:a="http://schemas.openxmlformats.org/drawingml/2006/main">
            <a:pPr>
              <a:defRPr sz="2025" b="0">
                <a:solidFill>
                  <a:srgbClr val="193C32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C32"/>
                </a:solidFill>
                <a:latin typeface="Arial"/>
                <a:ea typeface="Arial"/>
                <a:cs typeface="Arial"/>
              </a:rPr>
              <a:t>συνδυασμούς και συνοδευτικά dressing.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F9DFEB-794E-48E4-96D6-39471F812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486400"/>
            <a:ext cx="49053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58665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58665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8665D"/>
                </a:solidFill>
                <a:latin typeface="Arial"/>
                <a:ea typeface="Arial"/>
                <a:cs typeface="Arial"/>
              </a:rPr>
              <a:t>Ατομικές συσκευασίες</a:t>
            </a:r>
          </a:p>
          <a:p xmlns:a="http://schemas.openxmlformats.org/drawingml/2006/main">
            <a:pPr>
              <a:defRPr sz="1875" b="0">
                <a:solidFill>
                  <a:srgbClr val="58665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8665D"/>
                </a:solidFill>
                <a:latin typeface="Arial"/>
                <a:ea typeface="Arial"/>
                <a:cs typeface="Arial"/>
              </a:rPr>
              <a:t>για επαγγελματική διάθεση.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6A1A664-9CA4-4906-8F88-4E111141A39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7953c05923449a"/>
          <a:srcRect xmlns:a="http://schemas.openxmlformats.org/drawingml/2006/main" l="331" t="0" r="33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0" y="1343025"/>
            <a:ext cx="5486400" cy="41433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09588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5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53B2B4-A1E2-4750-95D6-F38259B31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A46A4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25" b="1">
                <a:solidFill>
                  <a:srgbClr val="A46A4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A46A45"/>
                </a:solidFill>
                <a:latin typeface="Arial"/>
                <a:ea typeface="Arial"/>
                <a:cs typeface="Arial"/>
              </a:rPr>
              <a:t>COOK@MAITRE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41ADDF-A1C8-4F6F-9E2E-1D1850AFA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619125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8665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58665D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8665D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DAF50E-C627-424A-A0D2-47E712BA119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274f5820b24e1d"/>
          <a:srcRect xmlns:a="http://schemas.openxmlformats.org/drawingml/2006/main" l="4861" t="0" r="486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6191250" cy="68580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D60C02-1FC4-4534-AB51-A6C46D2D3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1162050"/>
            <a:ext cx="4667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193C3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93C32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93C32"/>
                </a:solidFill>
                <a:latin typeface="Arial"/>
                <a:ea typeface="Arial"/>
                <a:cs typeface="Arial"/>
              </a:rPr>
              <a:t>Πίτσες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FDDEE5-8C76-4B1D-B685-ADE8D49DF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2314575"/>
            <a:ext cx="46672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225" b="1">
                <a:solidFill>
                  <a:srgbClr val="A46A4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225" b="1">
                <a:solidFill>
                  <a:srgbClr val="A46A45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A46A45"/>
                </a:solidFill>
                <a:latin typeface="Arial"/>
                <a:ea typeface="Arial"/>
                <a:cs typeface="Arial"/>
              </a:rPr>
              <a:t>Παραγωγή για</a:t>
            </a:r>
          </a:p>
          <a:p xmlns:a="http://schemas.openxmlformats.org/drawingml/2006/main">
            <a:pPr>
              <a:defRPr sz="3225" b="1">
                <a:solidFill>
                  <a:srgbClr val="A46A45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A46A45"/>
                </a:solidFill>
                <a:latin typeface="Arial"/>
                <a:ea typeface="Arial"/>
                <a:cs typeface="Arial"/>
              </a:rPr>
              <a:t>επαγγελματική</a:t>
            </a:r>
          </a:p>
          <a:p xmlns:a="http://schemas.openxmlformats.org/drawingml/2006/main">
            <a:pPr>
              <a:defRPr sz="3225" b="1">
                <a:solidFill>
                  <a:srgbClr val="A46A45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A46A45"/>
                </a:solidFill>
                <a:latin typeface="Arial"/>
                <a:ea typeface="Arial"/>
                <a:cs typeface="Arial"/>
              </a:rPr>
              <a:t>προμήθεια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3A2D88-ACB6-4991-B724-37603FC9A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4514850"/>
            <a:ext cx="4572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193C3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193C3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C32"/>
                </a:solidFill>
                <a:latin typeface="Arial"/>
                <a:ea typeface="Arial"/>
                <a:cs typeface="Arial"/>
              </a:rPr>
              <a:t>Πίτσες για φούρνους, κυλικεία</a:t>
            </a:r>
          </a:p>
          <a:p xmlns:a="http://schemas.openxmlformats.org/drawingml/2006/main">
            <a:pPr>
              <a:defRPr sz="2100" b="0">
                <a:solidFill>
                  <a:srgbClr val="193C3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C32"/>
                </a:solidFill>
                <a:latin typeface="Arial"/>
                <a:ea typeface="Arial"/>
                <a:cs typeface="Arial"/>
              </a:rPr>
              <a:t>και καταστήματα εστίασης.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00A14D-C2FC-4CFA-BBD3-9A424CE9A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5581650"/>
            <a:ext cx="4572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58665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58665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8665D"/>
                </a:solidFill>
                <a:latin typeface="Arial"/>
                <a:ea typeface="Arial"/>
                <a:cs typeface="Arial"/>
              </a:rPr>
              <a:t>Διαθέσιμες επιλογές και ποσότητες</a:t>
            </a:r>
          </a:p>
          <a:p xmlns:a="http://schemas.openxmlformats.org/drawingml/2006/main">
            <a:pPr>
              <a:defRPr sz="1875" b="0">
                <a:solidFill>
                  <a:srgbClr val="58665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8665D"/>
                </a:solidFill>
                <a:latin typeface="Arial"/>
                <a:ea typeface="Arial"/>
                <a:cs typeface="Arial"/>
              </a:rPr>
              <a:t>κατόπιν συνεννόησης.</a:t>
            </a:r>
          </a:p>
        </p:txBody>
      </p:sp>
    </p:spTree>
    <p:extLst>
      <p:ext uri="{BB962C8B-B14F-4D97-AF65-F5344CB8AC3E}">
        <p14:creationId xmlns:p14="http://schemas.microsoft.com/office/powerpoint/2010/main" val="136125053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193C3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16CD534-242E-49D5-9D7B-520C6970F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DBC4A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25" b="1">
                <a:solidFill>
                  <a:srgbClr val="DBC4A8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DBC4A8"/>
                </a:solidFill>
                <a:latin typeface="Arial"/>
                <a:ea typeface="Arial"/>
                <a:cs typeface="Arial"/>
              </a:rPr>
              <a:t>COOK@MAITRE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C61EC5-AC57-4D58-BC23-0AB13039D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619125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DBC4A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DBC4A8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DBC4A8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C1B918-24F9-4E55-A75C-F4C11C484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2050"/>
            <a:ext cx="10477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1">
                <a:solidFill>
                  <a:srgbClr val="F5F1E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F5F1E8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F5F1E8"/>
                </a:solidFill>
                <a:latin typeface="Arial"/>
                <a:ea typeface="Arial"/>
                <a:cs typeface="Arial"/>
              </a:rPr>
              <a:t>Τρεις μορφές διάθεσης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DE7965-78CF-4E8F-8C67-A18FEE8D8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43175"/>
            <a:ext cx="32194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925" b="1">
                <a:solidFill>
                  <a:srgbClr val="D5AE7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925" b="1">
                <a:solidFill>
                  <a:srgbClr val="D5AE7F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D5AE7F"/>
                </a:solidFill>
                <a:latin typeface="Arial"/>
                <a:ea typeface="Arial"/>
                <a:cs typeface="Arial"/>
              </a:rPr>
              <a:t>Ζεστά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CB411B-8F4D-4590-A059-6C8F3852B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543300"/>
            <a:ext cx="321945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F5F1E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F5F1E8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F5F1E8"/>
                </a:solidFill>
                <a:latin typeface="Arial"/>
                <a:ea typeface="Arial"/>
                <a:cs typeface="Arial"/>
              </a:rPr>
              <a:t>Φρεσκομαγειρεμένα</a:t>
            </a:r>
          </a:p>
          <a:p xmlns:a="http://schemas.openxmlformats.org/drawingml/2006/main">
            <a:pPr>
              <a:defRPr sz="2175" b="0">
                <a:solidFill>
                  <a:srgbClr val="F5F1E8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F5F1E8"/>
                </a:solidFill>
                <a:latin typeface="Arial"/>
                <a:ea typeface="Arial"/>
                <a:cs typeface="Arial"/>
              </a:rPr>
              <a:t>γεύματα για άμεση</a:t>
            </a:r>
          </a:p>
          <a:p xmlns:a="http://schemas.openxmlformats.org/drawingml/2006/main">
            <a:pPr>
              <a:defRPr sz="2175" b="0">
                <a:solidFill>
                  <a:srgbClr val="F5F1E8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F5F1E8"/>
                </a:solidFill>
                <a:latin typeface="Arial"/>
                <a:ea typeface="Arial"/>
                <a:cs typeface="Arial"/>
              </a:rPr>
              <a:t>κατανάλωση.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154D0B-220B-456B-9ECB-25C6132F0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2543175"/>
            <a:ext cx="32194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925" b="1">
                <a:solidFill>
                  <a:srgbClr val="D5AE7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925" b="1">
                <a:solidFill>
                  <a:srgbClr val="D5AE7F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D5AE7F"/>
                </a:solidFill>
                <a:latin typeface="Arial"/>
                <a:ea typeface="Arial"/>
                <a:cs typeface="Arial"/>
              </a:rPr>
              <a:t>Ψυγείου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03BD9B-AF15-4BAF-A3B9-6EB4FD482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3543300"/>
            <a:ext cx="321945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F5F1E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F5F1E8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F5F1E8"/>
                </a:solidFill>
                <a:latin typeface="Arial"/>
                <a:ea typeface="Arial"/>
                <a:cs typeface="Arial"/>
              </a:rPr>
              <a:t>Γεύματα σε</a:t>
            </a:r>
          </a:p>
          <a:p xmlns:a="http://schemas.openxmlformats.org/drawingml/2006/main">
            <a:pPr>
              <a:defRPr sz="2175" b="0">
                <a:solidFill>
                  <a:srgbClr val="F5F1E8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F5F1E8"/>
                </a:solidFill>
                <a:latin typeface="Arial"/>
                <a:ea typeface="Arial"/>
                <a:cs typeface="Arial"/>
              </a:rPr>
              <a:t>τροποποιημένη</a:t>
            </a:r>
          </a:p>
          <a:p xmlns:a="http://schemas.openxmlformats.org/drawingml/2006/main">
            <a:pPr>
              <a:defRPr sz="2175" b="0">
                <a:solidFill>
                  <a:srgbClr val="F5F1E8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F5F1E8"/>
                </a:solidFill>
                <a:latin typeface="Arial"/>
                <a:ea typeface="Arial"/>
                <a:cs typeface="Arial"/>
              </a:rPr>
              <a:t>ατμόσφαιρα.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C355FA-5C1F-4908-8F2C-445E8B2D8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543175"/>
            <a:ext cx="32194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925" b="1">
                <a:solidFill>
                  <a:srgbClr val="D5AE7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925" b="1">
                <a:solidFill>
                  <a:srgbClr val="D5AE7F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D5AE7F"/>
                </a:solidFill>
                <a:latin typeface="Arial"/>
                <a:ea typeface="Arial"/>
                <a:cs typeface="Arial"/>
              </a:rPr>
              <a:t>Κατάψυξης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4217150-9B1F-470F-9029-B32527C1B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543300"/>
            <a:ext cx="321945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F5F1E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F5F1E8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F5F1E8"/>
                </a:solidFill>
                <a:latin typeface="Arial"/>
                <a:ea typeface="Arial"/>
                <a:cs typeface="Arial"/>
              </a:rPr>
              <a:t>Κατεψυγμένα γεύματα</a:t>
            </a:r>
          </a:p>
          <a:p xmlns:a="http://schemas.openxmlformats.org/drawingml/2006/main">
            <a:pPr>
              <a:defRPr sz="2175" b="0">
                <a:solidFill>
                  <a:srgbClr val="F5F1E8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F5F1E8"/>
                </a:solidFill>
                <a:latin typeface="Arial"/>
                <a:ea typeface="Arial"/>
                <a:cs typeface="Arial"/>
              </a:rPr>
              <a:t>για τον προγραμματισμό</a:t>
            </a:r>
          </a:p>
          <a:p xmlns:a="http://schemas.openxmlformats.org/drawingml/2006/main">
            <a:pPr>
              <a:defRPr sz="2175" b="0">
                <a:solidFill>
                  <a:srgbClr val="F5F1E8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F5F1E8"/>
                </a:solidFill>
                <a:latin typeface="Arial"/>
                <a:ea typeface="Arial"/>
                <a:cs typeface="Arial"/>
              </a:rPr>
              <a:t>της επιχείρησής σας.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895059-1467-4361-B504-2817BBA18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772150"/>
            <a:ext cx="10668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D6DFD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D6DFD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D6DFD7"/>
                </a:solidFill>
                <a:latin typeface="Arial"/>
                <a:ea typeface="Arial"/>
                <a:cs typeface="Arial"/>
              </a:rPr>
              <a:t>Διαθεσιμότητα ανά προϊόν. Οδηγίες φύλαξης και χρήσης στη συσκευασία.</a:t>
            </a:r>
          </a:p>
        </p:txBody>
      </p:sp>
    </p:spTree>
    <p:extLst>
      <p:ext uri="{BB962C8B-B14F-4D97-AF65-F5344CB8AC3E}">
        <p14:creationId xmlns:p14="http://schemas.microsoft.com/office/powerpoint/2010/main" val="111848763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5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A9E092-F6BC-42FD-BB59-B433B89B2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A46A4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25" b="1">
                <a:solidFill>
                  <a:srgbClr val="A46A4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A46A45"/>
                </a:solidFill>
                <a:latin typeface="Arial"/>
                <a:ea typeface="Arial"/>
                <a:cs typeface="Arial"/>
              </a:rPr>
              <a:t>COOK@MAITRE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B90701-7148-4263-B1ED-77C6A0AFF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619125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8665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58665D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8665D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2DD6DC5-6BD4-4AC4-9F9D-A912855BF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23950"/>
            <a:ext cx="1038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1">
                <a:solidFill>
                  <a:srgbClr val="193C3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93C32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93C32"/>
                </a:solidFill>
                <a:latin typeface="Arial"/>
                <a:ea typeface="Arial"/>
                <a:cs typeface="Arial"/>
              </a:rPr>
              <a:t>Οι συνεργασίες μας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16A0CE-7152-4C6B-9A5A-9B3E4B995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76475"/>
            <a:ext cx="5334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 b="1">
                <a:solidFill>
                  <a:srgbClr val="A46A4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325" b="1">
                <a:solidFill>
                  <a:srgbClr val="A46A45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A46A45"/>
                </a:solidFill>
                <a:latin typeface="Arial"/>
                <a:ea typeface="Arial"/>
                <a:cs typeface="Arial"/>
              </a:rPr>
              <a:t>Επαγγελματίες εστίασης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AD4B60-E856-4A72-987D-042E7EEE5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52750"/>
            <a:ext cx="54292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193C3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193C3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C32"/>
                </a:solidFill>
                <a:latin typeface="Arial"/>
                <a:ea typeface="Arial"/>
                <a:cs typeface="Arial"/>
              </a:rPr>
              <a:t>Εστιατόρια και ψησταριές</a:t>
            </a:r>
          </a:p>
          <a:p xmlns:a="http://schemas.openxmlformats.org/drawingml/2006/main">
            <a:pPr>
              <a:defRPr sz="2100" b="0">
                <a:solidFill>
                  <a:srgbClr val="193C3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C32"/>
                </a:solidFill>
                <a:latin typeface="Arial"/>
                <a:ea typeface="Arial"/>
                <a:cs typeface="Arial"/>
              </a:rPr>
              <a:t>Φούρνοι και κυλικεία</a:t>
            </a:r>
          </a:p>
          <a:p xmlns:a="http://schemas.openxmlformats.org/drawingml/2006/main">
            <a:pPr>
              <a:defRPr sz="2100" b="0">
                <a:solidFill>
                  <a:srgbClr val="193C3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C32"/>
                </a:solidFill>
                <a:latin typeface="Arial"/>
                <a:ea typeface="Arial"/>
                <a:cs typeface="Arial"/>
              </a:rPr>
              <a:t>Καφετέριες και beach bars</a:t>
            </a:r>
          </a:p>
          <a:p xmlns:a="http://schemas.openxmlformats.org/drawingml/2006/main">
            <a:pPr>
              <a:defRPr sz="2100" b="0">
                <a:solidFill>
                  <a:srgbClr val="193C3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C32"/>
                </a:solidFill>
                <a:latin typeface="Arial"/>
                <a:ea typeface="Arial"/>
                <a:cs typeface="Arial"/>
              </a:rPr>
              <a:t>Παιδότοποι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08F09B-C843-4D04-BD7B-36CB8668E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14900"/>
            <a:ext cx="5048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 b="1">
                <a:solidFill>
                  <a:srgbClr val="A46A4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325" b="1">
                <a:solidFill>
                  <a:srgbClr val="A46A45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A46A45"/>
                </a:solidFill>
                <a:latin typeface="Arial"/>
                <a:ea typeface="Arial"/>
                <a:cs typeface="Arial"/>
              </a:rPr>
              <a:t>Σίτιση ομάδων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61F3A4-C4B0-43D8-B4DF-8675BC1C3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524500"/>
            <a:ext cx="5334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93C3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193C32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C32"/>
                </a:solidFill>
                <a:latin typeface="Arial"/>
                <a:ea typeface="Arial"/>
                <a:cs typeface="Arial"/>
              </a:rPr>
              <a:t>Επιχειρήσεις και εργαζόμενοι</a:t>
            </a:r>
          </a:p>
          <a:p xmlns:a="http://schemas.openxmlformats.org/drawingml/2006/main">
            <a:pPr>
              <a:defRPr sz="2175" b="0">
                <a:solidFill>
                  <a:srgbClr val="193C32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C32"/>
                </a:solidFill>
                <a:latin typeface="Arial"/>
                <a:ea typeface="Arial"/>
                <a:cs typeface="Arial"/>
              </a:rPr>
              <a:t>Κινηματογραφικές παραγωγές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6EE7FF-4138-4833-81EC-DB61C844D13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7f1432fd9e4e78"/>
          <a:srcRect xmlns:a="http://schemas.openxmlformats.org/drawingml/2006/main" l="0" t="10968" r="0" b="1096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762750" y="2133600"/>
            <a:ext cx="4819650" cy="37623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76136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93C3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BA0E48-6216-45C3-B206-CCCBDE61C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DBC4A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25" b="1">
                <a:solidFill>
                  <a:srgbClr val="DBC4A8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DBC4A8"/>
                </a:solidFill>
                <a:latin typeface="Arial"/>
                <a:ea typeface="Arial"/>
                <a:cs typeface="Arial"/>
              </a:rPr>
              <a:t>COOK@MAITRE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CD6A8B-9C93-432F-BCE4-DC2426D89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619125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DBC4A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DBC4A8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DBC4A8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03F9221-7DDF-4C45-AEBB-7303A7D2E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23950"/>
            <a:ext cx="108108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1">
                <a:solidFill>
                  <a:srgbClr val="F5F1E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F5F1E8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F5F1E8"/>
                </a:solidFill>
                <a:latin typeface="Arial"/>
                <a:ea typeface="Arial"/>
                <a:cs typeface="Arial"/>
              </a:rPr>
              <a:t>Εταιρική σίτιση και παραγωγές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63A9E0-6698-4AE1-A529-CE67479E3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24100"/>
            <a:ext cx="657225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825" b="1">
                <a:solidFill>
                  <a:srgbClr val="D5AE7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825" b="1">
                <a:solidFill>
                  <a:srgbClr val="D5AE7F"/>
                </a:solidFill>
                <a:latin typeface="Arial"/>
                <a:ea typeface="Arial"/>
                <a:cs typeface="Arial"/>
              </a:defRPr>
            </a:pPr>
            <a:r>
              <a:rPr sz="3825" b="1">
                <a:solidFill>
                  <a:srgbClr val="D5AE7F"/>
                </a:solidFill>
                <a:latin typeface="Arial"/>
                <a:ea typeface="Arial"/>
                <a:cs typeface="Arial"/>
              </a:rPr>
              <a:t>Το καθημερινό γεύμα</a:t>
            </a:r>
          </a:p>
          <a:p xmlns:a="http://schemas.openxmlformats.org/drawingml/2006/main">
            <a:pPr>
              <a:defRPr sz="3825" b="1">
                <a:solidFill>
                  <a:srgbClr val="D5AE7F"/>
                </a:solidFill>
                <a:latin typeface="Arial"/>
                <a:ea typeface="Arial"/>
                <a:cs typeface="Arial"/>
              </a:defRPr>
            </a:pPr>
            <a:r>
              <a:rPr sz="3825" b="1">
                <a:solidFill>
                  <a:srgbClr val="D5AE7F"/>
                </a:solidFill>
                <a:latin typeface="Arial"/>
                <a:ea typeface="Arial"/>
                <a:cs typeface="Arial"/>
              </a:rPr>
              <a:t>της ομάδας σας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8501DA-3B8D-4C1A-BCCE-C53CD8C99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86225"/>
            <a:ext cx="6572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F5F1E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F5F1E8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F5F1E8"/>
                </a:solidFill>
                <a:latin typeface="Arial"/>
                <a:ea typeface="Arial"/>
                <a:cs typeface="Arial"/>
              </a:rPr>
              <a:t>Πλήρες ατομικό πακέτο με κυρίως φαγητό,</a:t>
            </a:r>
          </a:p>
          <a:p xmlns:a="http://schemas.openxmlformats.org/drawingml/2006/main">
            <a:pPr>
              <a:defRPr sz="2175" b="0">
                <a:solidFill>
                  <a:srgbClr val="F5F1E8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F5F1E8"/>
                </a:solidFill>
                <a:latin typeface="Arial"/>
                <a:ea typeface="Arial"/>
                <a:cs typeface="Arial"/>
              </a:rPr>
              <a:t>ατομική σαλάτα, ψωμί και κουβέρ.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2CC39E-DED1-4785-A889-943D96C2B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248275"/>
            <a:ext cx="66675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D6DFD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D6DFD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D6DFD7"/>
                </a:solidFill>
                <a:latin typeface="Arial"/>
                <a:ea typeface="Arial"/>
                <a:cs typeface="Arial"/>
              </a:rPr>
              <a:t>Συμφωνούμε το μενού, τις ποσότητες,</a:t>
            </a:r>
          </a:p>
          <a:p xmlns:a="http://schemas.openxmlformats.org/drawingml/2006/main">
            <a:pPr>
              <a:defRPr sz="2025" b="0">
                <a:solidFill>
                  <a:srgbClr val="D6DFD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D6DFD7"/>
                </a:solidFill>
                <a:latin typeface="Arial"/>
                <a:ea typeface="Arial"/>
                <a:cs typeface="Arial"/>
              </a:rPr>
              <a:t>το σημείο και την ώρα παράδοσης</a:t>
            </a:r>
          </a:p>
          <a:p xmlns:a="http://schemas.openxmlformats.org/drawingml/2006/main">
            <a:pPr>
              <a:defRPr sz="2025" b="0">
                <a:solidFill>
                  <a:srgbClr val="D6DFD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D6DFD7"/>
                </a:solidFill>
                <a:latin typeface="Arial"/>
                <a:ea typeface="Arial"/>
                <a:cs typeface="Arial"/>
              </a:rPr>
              <a:t>σύμφωνα με τις ανάγκες σας.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14F451-7852-44D6-B932-3423C81B4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571750"/>
            <a:ext cx="3524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5250" b="1">
                <a:solidFill>
                  <a:srgbClr val="D5AE7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5250" b="1">
                <a:solidFill>
                  <a:srgbClr val="D5AE7F"/>
                </a:solidFill>
                <a:latin typeface="Arial"/>
                <a:ea typeface="Arial"/>
                <a:cs typeface="Arial"/>
              </a:defRPr>
            </a:pPr>
            <a:r>
              <a:rPr sz="5250" b="1">
                <a:solidFill>
                  <a:srgbClr val="D5AE7F"/>
                </a:solidFill>
                <a:latin typeface="Arial"/>
                <a:ea typeface="Arial"/>
                <a:cs typeface="Arial"/>
              </a:rPr>
              <a:t>10–1.000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9BFD93-343B-4740-A6C4-A950EC3BA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714750"/>
            <a:ext cx="3238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625" b="1">
                <a:solidFill>
                  <a:srgbClr val="F5F1E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1">
                <a:solidFill>
                  <a:srgbClr val="F5F1E8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F5F1E8"/>
                </a:solidFill>
                <a:latin typeface="Arial"/>
                <a:ea typeface="Arial"/>
                <a:cs typeface="Arial"/>
              </a:rPr>
              <a:t>μερίδες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2357DC-2C4D-4EDD-8773-D95313D94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667250"/>
            <a:ext cx="3238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1">
                <a:solidFill>
                  <a:srgbClr val="F5F1E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F5F1E8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F5F1E8"/>
                </a:solidFill>
                <a:latin typeface="Arial"/>
                <a:ea typeface="Arial"/>
                <a:cs typeface="Arial"/>
              </a:rPr>
              <a:t>4 επιλογές</a:t>
            </a:r>
          </a:p>
          <a:p xmlns:a="http://schemas.openxmlformats.org/drawingml/2006/main">
            <a:pPr>
              <a:defRPr sz="2250" b="1">
                <a:solidFill>
                  <a:srgbClr val="F5F1E8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F5F1E8"/>
                </a:solidFill>
                <a:latin typeface="Arial"/>
                <a:ea typeface="Arial"/>
                <a:cs typeface="Arial"/>
              </a:rPr>
              <a:t>κάθε ημέρα</a:t>
            </a:r>
          </a:p>
        </p:txBody>
      </p:sp>
    </p:spTree>
    <p:extLst>
      <p:ext uri="{BB962C8B-B14F-4D97-AF65-F5344CB8AC3E}">
        <p14:creationId xmlns:p14="http://schemas.microsoft.com/office/powerpoint/2010/main" val="95926227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5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ED4B9A6-CAD0-407A-ABCD-F006E9844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A46A4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25" b="1">
                <a:solidFill>
                  <a:srgbClr val="A46A4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A46A45"/>
                </a:solidFill>
                <a:latin typeface="Arial"/>
                <a:ea typeface="Arial"/>
                <a:cs typeface="Arial"/>
              </a:rPr>
              <a:t>COOK@MAITRE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CDAEB5-ED97-44CB-AC70-8A72064DD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619125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8665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58665D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8665D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60E8DC-620F-4738-917C-70DF24CBC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04900"/>
            <a:ext cx="10477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1">
                <a:solidFill>
                  <a:srgbClr val="193C3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93C32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93C32"/>
                </a:solidFill>
                <a:latin typeface="Arial"/>
                <a:ea typeface="Arial"/>
                <a:cs typeface="Arial"/>
              </a:rPr>
              <a:t>Η έναρξη της συνεργασίας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E9E3A9-56EA-4A41-BFF6-38D8A480CEB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dfe6fb709c410d"/>
          <a:srcRect xmlns:a="http://schemas.openxmlformats.org/drawingml/2006/main" l="0" t="6867" r="0" b="686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143750" y="2238375"/>
            <a:ext cx="4438650" cy="38290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459AEE-2966-48DD-BB0D-A300957DC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362200"/>
            <a:ext cx="5810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 b="1">
                <a:solidFill>
                  <a:srgbClr val="A46A4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325" b="1">
                <a:solidFill>
                  <a:srgbClr val="A46A45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A46A45"/>
                </a:solidFill>
                <a:latin typeface="Arial"/>
                <a:ea typeface="Arial"/>
                <a:cs typeface="Arial"/>
              </a:rPr>
              <a:t>01  Γνωριμία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706958-4930-43C2-9AE7-215C687C2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33700"/>
            <a:ext cx="5810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193C3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93C32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C32"/>
                </a:solidFill>
                <a:latin typeface="Arial"/>
                <a:ea typeface="Arial"/>
                <a:cs typeface="Arial"/>
              </a:rPr>
              <a:t>Συζητάμε το κατάστημα ή την ομάδα σας</a:t>
            </a:r>
          </a:p>
          <a:p xmlns:a="http://schemas.openxmlformats.org/drawingml/2006/main">
            <a:pPr>
              <a:defRPr sz="2025" b="0">
                <a:solidFill>
                  <a:srgbClr val="193C32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C32"/>
                </a:solidFill>
                <a:latin typeface="Arial"/>
                <a:ea typeface="Arial"/>
                <a:cs typeface="Arial"/>
              </a:rPr>
              <a:t>και τις ανάγκες της καθημερινής σίτισης.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7BF2AC-21F5-4701-A0D7-5168DF8AC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00500"/>
            <a:ext cx="5810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 b="1">
                <a:solidFill>
                  <a:srgbClr val="A46A4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325" b="1">
                <a:solidFill>
                  <a:srgbClr val="A46A45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A46A45"/>
                </a:solidFill>
                <a:latin typeface="Arial"/>
                <a:ea typeface="Arial"/>
                <a:cs typeface="Arial"/>
              </a:rPr>
              <a:t>02  Δοκιμή προϊόντων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651B44-2C42-4D08-A32E-21E14424F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572000"/>
            <a:ext cx="5810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193C3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93C32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C32"/>
                </a:solidFill>
                <a:latin typeface="Arial"/>
                <a:ea typeface="Arial"/>
                <a:cs typeface="Arial"/>
              </a:rPr>
              <a:t>Δοκιμάζετε χωρίς υποχρέωση συνεργασίας</a:t>
            </a:r>
          </a:p>
          <a:p xmlns:a="http://schemas.openxmlformats.org/drawingml/2006/main">
            <a:pPr>
              <a:defRPr sz="2025" b="0">
                <a:solidFill>
                  <a:srgbClr val="193C32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C32"/>
                </a:solidFill>
                <a:latin typeface="Arial"/>
                <a:ea typeface="Arial"/>
                <a:cs typeface="Arial"/>
              </a:rPr>
              <a:t>και επιλέγουμε τα προϊόντα που σας ταιριάζουν.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B0E289-42FA-4266-9A10-2ABEC6BBE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638800"/>
            <a:ext cx="5810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 b="1">
                <a:solidFill>
                  <a:srgbClr val="A46A4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325" b="1">
                <a:solidFill>
                  <a:srgbClr val="A46A45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A46A45"/>
                </a:solidFill>
                <a:latin typeface="Arial"/>
                <a:ea typeface="Arial"/>
                <a:cs typeface="Arial"/>
              </a:rPr>
              <a:t>03  Προγραμματισμός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D007CE3-FBAD-4A3C-94B3-5C9C89F67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181725"/>
            <a:ext cx="6381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58665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58665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8665D"/>
                </a:solidFill>
                <a:latin typeface="Arial"/>
                <a:ea typeface="Arial"/>
                <a:cs typeface="Arial"/>
              </a:rPr>
              <a:t>Συμφωνούμε ποσότητες και παραδόσεις.</a:t>
            </a:r>
          </a:p>
        </p:txBody>
      </p:sp>
    </p:spTree>
    <p:extLst>
      <p:ext uri="{BB962C8B-B14F-4D97-AF65-F5344CB8AC3E}">
        <p14:creationId xmlns:p14="http://schemas.microsoft.com/office/powerpoint/2010/main" val="33736651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5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2DFA425-4A69-487E-B724-510803F58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A46A4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25" b="1">
                <a:solidFill>
                  <a:srgbClr val="A46A4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A46A45"/>
                </a:solidFill>
                <a:latin typeface="Arial"/>
                <a:ea typeface="Arial"/>
                <a:cs typeface="Arial"/>
              </a:rPr>
              <a:t>COOK@MAITRE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E2A2BF-51EB-410A-850A-986626CB4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619125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8665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58665D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8665D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2324C86-C647-4E70-85C6-5287E973612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b18788af114fd5"/>
          <a:srcRect xmlns:a="http://schemas.openxmlformats.org/drawingml/2006/main" l="12500" t="0" r="1250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048500" y="0"/>
            <a:ext cx="5143500" cy="68580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8E9625-4C02-41D7-876F-337EFC266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04925"/>
            <a:ext cx="5905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193C3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93C32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93C32"/>
                </a:solidFill>
                <a:latin typeface="Arial"/>
                <a:ea typeface="Arial"/>
                <a:cs typeface="Arial"/>
              </a:rPr>
              <a:t>Επικοινωνία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F9D3C8-CB1B-4D8B-94CB-96EB09CAB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14600"/>
            <a:ext cx="59055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193C3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193C32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C32"/>
                </a:solidFill>
                <a:latin typeface="Arial"/>
                <a:ea typeface="Arial"/>
                <a:cs typeface="Arial"/>
              </a:rPr>
              <a:t>Θεόδωρος</a:t>
            </a:r>
          </a:p>
          <a:p xmlns:a="http://schemas.openxmlformats.org/drawingml/2006/main">
            <a:pPr>
              <a:defRPr sz="3150" b="1">
                <a:solidFill>
                  <a:srgbClr val="193C32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C32"/>
                </a:solidFill>
                <a:latin typeface="Arial"/>
                <a:ea typeface="Arial"/>
                <a:cs typeface="Arial"/>
              </a:rPr>
              <a:t>Αθανασόπουλος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CAD355-8C06-4FCC-AA06-8FD2A8066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219575"/>
            <a:ext cx="5905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A46A4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A46A45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A46A45"/>
                </a:solidFill>
                <a:latin typeface="Arial"/>
                <a:ea typeface="Arial"/>
                <a:cs typeface="Arial"/>
              </a:rPr>
              <a:t>210 760 1744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5E6804-DF12-48E6-BA41-F5C7687E3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010150"/>
            <a:ext cx="5905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A46A4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A46A45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A46A45"/>
                </a:solidFill>
                <a:latin typeface="Arial"/>
                <a:ea typeface="Arial"/>
                <a:cs typeface="Arial"/>
              </a:rPr>
              <a:t>693 300 0690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617D8C-F89D-4128-B734-E23B39298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962650"/>
            <a:ext cx="5905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8665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58665D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8665D"/>
                </a:solidFill>
                <a:latin typeface="Arial"/>
                <a:ea typeface="Arial"/>
                <a:cs typeface="Arial"/>
              </a:rPr>
              <a:t>Δειγματισμός χωρίς υποχρέωση συνεργασίας</a:t>
            </a:r>
          </a:p>
        </p:txBody>
      </p:sp>
    </p:spTree>
    <p:extLst>
      <p:ext uri="{BB962C8B-B14F-4D97-AF65-F5344CB8AC3E}">
        <p14:creationId xmlns:p14="http://schemas.microsoft.com/office/powerpoint/2010/main" val="95766634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2026-10-15T15:08:12.1100000Z</dcterms:created>
  <dcterms:modified xsi:type="dcterms:W3CDTF">2026-10-15T15:08:12.1100000Z</dcterms:modified>
</coreProperties>
</file>